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D2A2"/>
    <a:srgbClr val="C27E7F"/>
    <a:srgbClr val="8F7A79"/>
    <a:srgbClr val="9FB2BB"/>
    <a:srgbClr val="EFCEA3"/>
    <a:srgbClr val="D4DC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0225"/>
    <p:restoredTop sz="96327"/>
  </p:normalViewPr>
  <p:slideViewPr>
    <p:cSldViewPr snapToGrid="0" snapToObjects="1">
      <p:cViewPr>
        <p:scale>
          <a:sx n="74" d="100"/>
          <a:sy n="74" d="100"/>
        </p:scale>
        <p:origin x="152" y="3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8.3552799999999997E-2"/>
          <c:y val="7.6806299999999994E-2"/>
          <c:w val="0.56463099999999999"/>
          <c:h val="0.798830000000000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Price</c:v>
                </c:pt>
              </c:strCache>
            </c:strRef>
          </c:tx>
          <c:spPr>
            <a:solidFill>
              <a:srgbClr val="3B6C9D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General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 b="1" i="0" u="none" strike="noStrike" baseline="0">
                    <a:solidFill>
                      <a:srgbClr val="000000"/>
                    </a:solidFill>
                    <a:latin typeface="Helvetica Neue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Sheet1!$B$1:$B$1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10-A448-8171-BCB1CEF47CE2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Price + Stars</c:v>
                </c:pt>
              </c:strCache>
            </c:strRef>
          </c:tx>
          <c:spPr>
            <a:solidFill>
              <a:srgbClr val="6EA45A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General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 b="1" i="0" u="none" strike="noStrike" baseline="0">
                    <a:solidFill>
                      <a:srgbClr val="000000"/>
                    </a:solidFill>
                    <a:latin typeface="Helvetica Neue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Sheet1!$B$1:$B$1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Sheet1!$B$3:$B$3</c:f>
              <c:numCache>
                <c:formatCode>General</c:formatCode>
                <c:ptCount val="1"/>
                <c:pt idx="0">
                  <c:v>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10-A448-8171-BCB1CEF47CE2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Price + Stars + Text</c:v>
                </c:pt>
              </c:strCache>
            </c:strRef>
          </c:tx>
          <c:spPr>
            <a:solidFill>
              <a:srgbClr val="EDB04D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General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 b="1" i="0" u="none" strike="noStrike" baseline="0">
                    <a:solidFill>
                      <a:srgbClr val="000000"/>
                    </a:solidFill>
                    <a:latin typeface="Helvetica Neue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Sheet1!$B$1:$B$1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Sheet1!$B$4:$B$4</c:f>
              <c:numCache>
                <c:formatCode>General</c:formatCode>
                <c:ptCount val="1"/>
                <c:pt idx="0">
                  <c:v>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C10-A448-8171-BCB1CEF47CE2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Price + Text</c:v>
                </c:pt>
              </c:strCache>
            </c:strRef>
          </c:tx>
          <c:spPr>
            <a:solidFill>
              <a:srgbClr val="CA423E"/>
            </a:solidFill>
            <a:ln w="12700" cap="flat">
              <a:noFill/>
              <a:miter lim="400000"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B282C7E6-B4AD-0C48-A744-047C63939EB5}" type="VALUE">
                      <a:rPr lang="en-US" sz="2000" baseline="0"/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E9AF-5C4E-B5E7-5F51321782BA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3600" b="1" i="0" u="none" strike="noStrike">
                    <a:solidFill>
                      <a:srgbClr val="000000"/>
                    </a:solidFill>
                    <a:latin typeface="Helvetica Neue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Sheet1!$B$1:$B$1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Sheet1!$B$5:$B$5</c:f>
              <c:numCache>
                <c:formatCode>General</c:formatCode>
                <c:ptCount val="1"/>
                <c:pt idx="0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C10-A448-8171-BCB1CEF47C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6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500" b="0" i="0" u="none" strike="noStrike">
                <a:solidFill>
                  <a:srgbClr val="000000"/>
                </a:solidFill>
                <a:latin typeface="Gill Sans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100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500" b="0" i="0" u="none" strike="noStrike" baseline="0">
                <a:solidFill>
                  <a:srgbClr val="000000"/>
                </a:solidFill>
                <a:latin typeface="Gill Sans"/>
              </a:defRPr>
            </a:pPr>
            <a:endParaRPr lang="en-US"/>
          </a:p>
        </c:txPr>
        <c:crossAx val="2094734552"/>
        <c:crosses val="autoZero"/>
        <c:crossBetween val="between"/>
        <c:majorUnit val="25"/>
        <c:minorUnit val="11.25"/>
      </c:valAx>
      <c:spPr>
        <a:noFill/>
        <a:ln w="12700" cap="flat">
          <a:noFill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69574231162890232"/>
          <c:y val="0.14751448858176408"/>
          <c:w val="0.30425768837109768"/>
          <c:h val="0.74567352103588791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3000" b="0" i="0" u="none" strike="noStrike">
              <a:solidFill>
                <a:srgbClr val="000000"/>
              </a:solidFill>
              <a:latin typeface="Gill Sans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14FF81-9744-BF46-AAD0-D1B1FBE96AF5}" type="datetimeFigureOut">
              <a:rPr lang="en-US" smtClean="0"/>
              <a:t>3/16/21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725AFE-A141-6245-ADDB-0375406D4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283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8" name="Shape 1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Others?</a:t>
            </a:r>
          </a:p>
        </p:txBody>
      </p:sp>
    </p:spTree>
    <p:extLst>
      <p:ext uri="{BB962C8B-B14F-4D97-AF65-F5344CB8AC3E}">
        <p14:creationId xmlns:p14="http://schemas.microsoft.com/office/powerpoint/2010/main" val="1672190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1" name="Shape 23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Amazon Web Services associates a unique transaction ID for each unique product listed by a seller. This transaction ID enables us to distinguish between multiple or successive listings of identical products sold by the same merchant.</a:t>
            </a:r>
          </a:p>
        </p:txBody>
      </p:sp>
    </p:spTree>
    <p:extLst>
      <p:ext uri="{BB962C8B-B14F-4D97-AF65-F5344CB8AC3E}">
        <p14:creationId xmlns:p14="http://schemas.microsoft.com/office/powerpoint/2010/main" val="2764508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Make every participant submit a rating</a:t>
            </a:r>
          </a:p>
          <a:p>
            <a:r>
              <a:t>Avery􏰀et􏰀al.􏰀1999]􏰀propose 􏰀 a􏰀mechanism􏰀 whereby􏰀 early􏰀 evaluators 􏰀are 􏰀paid 􏰀to 􏰀provide 􏰀information􏰀 and 􏰀later 􏰀evaluators􏰀 pay 􏰀to 􏰀balance 􏰀the 􏰀budget. </a:t>
            </a:r>
          </a:p>
        </p:txBody>
      </p:sp>
    </p:spTree>
    <p:extLst>
      <p:ext uri="{BB962C8B-B14F-4D97-AF65-F5344CB8AC3E}">
        <p14:creationId xmlns:p14="http://schemas.microsoft.com/office/powerpoint/2010/main" val="2175427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3" name="Shape 2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Solutions to overwhelmingly positive feedback? </a:t>
            </a:r>
          </a:p>
          <a:p>
            <a:r>
              <a:t>1. Anonymous feedback</a:t>
            </a:r>
          </a:p>
          <a:p>
            <a:r>
              <a:t>2. Take non-feedback into account</a:t>
            </a:r>
          </a:p>
        </p:txBody>
      </p:sp>
    </p:spTree>
    <p:extLst>
      <p:ext uri="{BB962C8B-B14F-4D97-AF65-F5344CB8AC3E}">
        <p14:creationId xmlns:p14="http://schemas.microsoft.com/office/powerpoint/2010/main" val="239968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1" name="Shape 2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1. Increase the difficulty of changing identities</a:t>
            </a:r>
          </a:p>
          <a:p>
            <a:r>
              <a:t>2. Impose upfront costs to new entrants - ok to discard a past identity but it costs something to start a new one.</a:t>
            </a:r>
          </a:p>
        </p:txBody>
      </p:sp>
    </p:spTree>
    <p:extLst>
      <p:ext uri="{BB962C8B-B14F-4D97-AF65-F5344CB8AC3E}">
        <p14:creationId xmlns:p14="http://schemas.microsoft.com/office/powerpoint/2010/main" val="710364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6" name="Shape 2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1. Make details of transactions visible to other users</a:t>
            </a:r>
          </a:p>
          <a:p>
            <a:r>
              <a:t>2. Transaction-weighted reputation systems</a:t>
            </a:r>
          </a:p>
        </p:txBody>
      </p:sp>
    </p:spTree>
    <p:extLst>
      <p:ext uri="{BB962C8B-B14F-4D97-AF65-F5344CB8AC3E}">
        <p14:creationId xmlns:p14="http://schemas.microsoft.com/office/powerpoint/2010/main" val="1221559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08D4C-2523-7441-B307-A6B5FE7FC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132" y="1915893"/>
            <a:ext cx="6030168" cy="2867315"/>
          </a:xfrm>
          <a:prstGeom prst="rect">
            <a:avLst/>
          </a:prstGeom>
        </p:spPr>
        <p:txBody>
          <a:bodyPr anchor="ctr"/>
          <a:lstStyle>
            <a:lvl1pPr algn="ctr">
              <a:defRPr sz="60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867E09-5893-5D40-BF48-36FDB301D2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1132" y="4928747"/>
            <a:ext cx="6030168" cy="94260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Professor Chris </a:t>
            </a:r>
            <a:r>
              <a:rPr lang="en-US" dirty="0" err="1"/>
              <a:t>Callison</a:t>
            </a:r>
            <a:r>
              <a:rPr lang="en-US" dirty="0"/>
              <a:t>-Burch</a:t>
            </a:r>
          </a:p>
        </p:txBody>
      </p:sp>
      <p:sp>
        <p:nvSpPr>
          <p:cNvPr id="8" name="Google Shape;16;p11">
            <a:extLst>
              <a:ext uri="{FF2B5EF4-FFF2-40B4-BE49-F238E27FC236}">
                <a16:creationId xmlns:a16="http://schemas.microsoft.com/office/drawing/2014/main" id="{92F8804A-82D5-D54D-944A-43543613A956}"/>
              </a:ext>
            </a:extLst>
          </p:cNvPr>
          <p:cNvSpPr/>
          <p:nvPr userDrawn="1"/>
        </p:nvSpPr>
        <p:spPr>
          <a:xfrm>
            <a:off x="441132" y="802307"/>
            <a:ext cx="4917678" cy="996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500" baseline="0" dirty="0">
                <a:latin typeface="Open Sans SemiBold"/>
                <a:ea typeface="Open Sans SemiBold"/>
                <a:cs typeface="Open Sans SemiBold"/>
                <a:sym typeface="Open Sans SemiBold"/>
              </a:rPr>
              <a:t>NETS 213</a:t>
            </a:r>
            <a:r>
              <a:rPr lang="en-US" sz="2500" i="0" u="none" strike="noStrike" cap="none" baseline="0" dirty="0">
                <a:latin typeface="Open Sans SemiBold"/>
                <a:ea typeface="Open Sans SemiBold"/>
                <a:cs typeface="Open Sans SemiBold"/>
                <a:sym typeface="Open Sans SemiBold"/>
              </a:rPr>
              <a:t>: CROWDSOURCING </a:t>
            </a:r>
            <a:br>
              <a:rPr lang="en-US" sz="2500" i="0" u="none" strike="noStrike" cap="none" baseline="0" dirty="0"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-US" sz="2500" i="0" u="none" strike="noStrike" cap="none" baseline="0" dirty="0">
                <a:latin typeface="Open Sans SemiBold"/>
                <a:ea typeface="Open Sans SemiBold"/>
                <a:cs typeface="Open Sans SemiBold"/>
                <a:sym typeface="Open Sans SemiBold"/>
              </a:rPr>
              <a:t>AND HUMAN COMPUTATION</a:t>
            </a:r>
          </a:p>
        </p:txBody>
      </p:sp>
      <p:sp>
        <p:nvSpPr>
          <p:cNvPr id="12" name="Google Shape;20;p11">
            <a:extLst>
              <a:ext uri="{FF2B5EF4-FFF2-40B4-BE49-F238E27FC236}">
                <a16:creationId xmlns:a16="http://schemas.microsoft.com/office/drawing/2014/main" id="{AB885C21-D508-9A47-8045-2AF7E72E0B40}"/>
              </a:ext>
            </a:extLst>
          </p:cNvPr>
          <p:cNvSpPr/>
          <p:nvPr userDrawn="1"/>
        </p:nvSpPr>
        <p:spPr>
          <a:xfrm>
            <a:off x="-12167" y="5927321"/>
            <a:ext cx="12204167" cy="942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21;p11">
            <a:extLst>
              <a:ext uri="{FF2B5EF4-FFF2-40B4-BE49-F238E27FC236}">
                <a16:creationId xmlns:a16="http://schemas.microsoft.com/office/drawing/2014/main" id="{75241C78-4464-2A4B-A643-C40628E43E57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321"/>
          <a:stretch/>
        </p:blipFill>
        <p:spPr>
          <a:xfrm>
            <a:off x="218075" y="6016887"/>
            <a:ext cx="2244059" cy="695625"/>
          </a:xfrm>
          <a:prstGeom prst="rect">
            <a:avLst/>
          </a:prstGeom>
          <a:noFill/>
          <a:ln>
            <a:noFill/>
          </a:ln>
          <a:effectLst>
            <a:outerShdw blurRad="127000" dist="28575" algn="bl" rotWithShape="0">
              <a:schemeClr val="tx2">
                <a:alpha val="86000"/>
              </a:scheme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FDCE60-56BA-B347-B634-376B546CC1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98040" y="-11709"/>
            <a:ext cx="5693960" cy="593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93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E774F-50A5-E14E-AAEC-14855327C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C1686-80B3-8A4B-9736-F0316A436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BCD0AB-9D3A-5C41-8CF6-96FEC7FE5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2A7C02-06ED-8946-9533-9CC994F56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36EB30-E3CB-CC41-9AE9-BCE86A9CF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5B1E8B3-7FC3-0A49-B31A-DDA22EA8F57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068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F4060-0D54-D247-B80E-D31A33DBC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C2D2A0-C12B-DC42-A002-CB51BD7996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0596B5-0412-8141-B230-2031172B9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654FC-5288-CA42-A392-8D4125FD1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CCC7A-6E1D-DC4A-A12F-30980DCAD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676E1BE-53C9-0147-8AE4-A8FCEB505E0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58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2B36F-1BD3-2E41-AED2-D5C919B33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843E2-A3BD-9340-A2E6-E36B80721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E427C-6332-E94F-9BB8-0E4E5C8C6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44151-F8C2-EA4C-B57E-1675FEE6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80F56AA-1532-1C4F-A244-9BDF2CD72D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653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6E6A5B-551E-9848-960E-017206F30A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D7F84F-CD2E-0B47-870B-262267380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6CCA4-9B28-EC48-A781-8D5ACF465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1AC1A-2588-8249-A226-826E2B496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8BAD775-4574-FF45-A555-5499A91FB4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859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xfrm>
            <a:off x="1190625" y="1946672"/>
            <a:ext cx="9810750" cy="4018359"/>
          </a:xfrm>
          <a:prstGeom prst="rect">
            <a:avLst/>
          </a:prstGeom>
        </p:spPr>
        <p:txBody>
          <a:bodyPr/>
          <a:lstStyle>
            <a:lvl1pPr>
              <a:spcBef>
                <a:spcPts val="1687"/>
              </a:spcBef>
            </a:lvl1pPr>
            <a:lvl2pPr>
              <a:spcBef>
                <a:spcPts val="1687"/>
              </a:spcBef>
            </a:lvl2pPr>
            <a:lvl3pPr>
              <a:spcBef>
                <a:spcPts val="1687"/>
              </a:spcBef>
            </a:lvl3pPr>
            <a:lvl4pPr>
              <a:spcBef>
                <a:spcPts val="1687"/>
              </a:spcBef>
            </a:lvl4pPr>
            <a:lvl5pPr>
              <a:spcBef>
                <a:spcPts val="1687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311365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20B61-BA54-414E-8E4C-99C08C12F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4" y="365125"/>
            <a:ext cx="10515600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5A07B-6E34-B340-A611-F2555B742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983A0-E899-0C41-98ED-E121F2DA3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F0F47-D085-884A-BBB6-559E49CC9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6BA3910-9997-604F-878B-1C0C5E9A81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667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20B61-BA54-414E-8E4C-99C08C12F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4" y="365125"/>
            <a:ext cx="10515600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5A07B-6E34-B340-A611-F2555B742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983A0-E899-0C41-98ED-E121F2DA3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F0F47-D085-884A-BBB6-559E49CC9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925" y="6477624"/>
            <a:ext cx="1643621" cy="365125"/>
          </a:xfrm>
        </p:spPr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6BA3910-9997-604F-878B-1C0C5E9A81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4AB5AE-79CE-F545-A5B8-549B8CA09A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8546" y="15251"/>
            <a:ext cx="11828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77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40F55-1725-704D-A355-35461BB13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14095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A0353-895D-5C45-9F23-4858B73E6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1409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7E8A2-A965-1B48-8D1B-9270F9726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305DD-AD55-5B41-B491-F313F3414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9CFDAB7-D604-E54E-A719-7BFCF39FAA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717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0D993-8708-C748-8BF8-A3020043E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0E0A7-479C-E440-A318-EF8E770103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48DC8-08CC-804E-992C-59DD487C11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A5E55D-2ADD-F04A-9911-3EC6595C9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650945-E404-FB4E-A523-EBDDCAAD3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7E0D0F2-5BA0-0B4E-91CF-3B7E48BFA57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889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4CF41-2200-D842-B9F9-FF775E43B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975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C93C0-F1D4-D34B-81A7-DA239AE35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975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EC002-01DA-1B44-8FBE-E8CAF62F4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3975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261212-FAAD-F944-BADA-4651FD8740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56387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542B8E-CD9B-2D40-8BAD-5C6E8609C8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56387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815244-12A5-5A45-B8FF-74FBC4159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BC00F0-F776-D047-95B9-FF5B7C919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65492C2-C24A-D945-B33F-10F13A923FC5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032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40003-B350-E04A-B763-4329CE8E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7B310E-B0C6-6646-A2F2-2E88C502F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A2DD48-6EDB-BC4D-96A2-BA066FAA8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5540311-DB5A-8444-A671-3CAEF937BF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001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94920DE-F4F3-3C41-A38E-E1EF78B64B59}"/>
              </a:ext>
            </a:extLst>
          </p:cNvPr>
          <p:cNvSpPr/>
          <p:nvPr userDrawn="1"/>
        </p:nvSpPr>
        <p:spPr>
          <a:xfrm>
            <a:off x="-83457" y="6477624"/>
            <a:ext cx="12438743" cy="496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80C71-7E56-BB44-81EC-F71521DB3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FA998-67AC-AF42-903F-83F635E5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oogle Shape;33;p13">
            <a:extLst>
              <a:ext uri="{FF2B5EF4-FFF2-40B4-BE49-F238E27FC236}">
                <a16:creationId xmlns:a16="http://schemas.microsoft.com/office/drawing/2014/main" id="{14F3EB22-F4D2-754A-AB85-DAA4305252E0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156750" y="6547264"/>
            <a:ext cx="1981200" cy="274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3468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94920DE-F4F3-3C41-A38E-E1EF78B64B59}"/>
              </a:ext>
            </a:extLst>
          </p:cNvPr>
          <p:cNvSpPr/>
          <p:nvPr userDrawn="1"/>
        </p:nvSpPr>
        <p:spPr>
          <a:xfrm>
            <a:off x="-83456" y="6477624"/>
            <a:ext cx="11072512" cy="496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80C71-7E56-BB44-81EC-F71521DB3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FA998-67AC-AF42-903F-83F635E5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oogle Shape;33;p13">
            <a:extLst>
              <a:ext uri="{FF2B5EF4-FFF2-40B4-BE49-F238E27FC236}">
                <a16:creationId xmlns:a16="http://schemas.microsoft.com/office/drawing/2014/main" id="{14F3EB22-F4D2-754A-AB85-DAA4305252E0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156750" y="6547264"/>
            <a:ext cx="198120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0A2C15-92BD-6246-86AD-7BD1B56A7F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89055" y="-16042"/>
            <a:ext cx="1286401" cy="703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80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8;p12">
            <a:extLst>
              <a:ext uri="{FF2B5EF4-FFF2-40B4-BE49-F238E27FC236}">
                <a16:creationId xmlns:a16="http://schemas.microsoft.com/office/drawing/2014/main" id="{D565B97B-D174-6041-8128-9644BDEA392B}"/>
              </a:ext>
            </a:extLst>
          </p:cNvPr>
          <p:cNvSpPr/>
          <p:nvPr userDrawn="1"/>
        </p:nvSpPr>
        <p:spPr>
          <a:xfrm>
            <a:off x="0" y="6486300"/>
            <a:ext cx="12192000" cy="371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29;p12">
            <a:extLst>
              <a:ext uri="{FF2B5EF4-FFF2-40B4-BE49-F238E27FC236}">
                <a16:creationId xmlns:a16="http://schemas.microsoft.com/office/drawing/2014/main" id="{BCE5A042-1C99-BF4D-B2B0-CC442047FEFA}"/>
              </a:ext>
            </a:extLst>
          </p:cNvPr>
          <p:cNvPicPr preferRelativeResize="0"/>
          <p:nvPr userDrawn="1"/>
        </p:nvPicPr>
        <p:blipFill rotWithShape="1">
          <a:blip r:embed="rId16">
            <a:alphaModFix/>
          </a:blip>
          <a:srcRect/>
          <a:stretch/>
        </p:blipFill>
        <p:spPr>
          <a:xfrm>
            <a:off x="53875" y="6501549"/>
            <a:ext cx="1780175" cy="3412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DC393A-D59D-9547-9124-7E756C3F1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4" y="365125"/>
            <a:ext cx="10515600" cy="772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FD086-4C25-CA48-906F-2DB2697E0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9673" y="1348547"/>
            <a:ext cx="10515600" cy="4793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1B887-4C7C-6E4A-9988-EDE9C4567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NETS 213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A42E8-F234-084A-9923-0DC9FAABB4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F8E9F-3683-B847-B87A-A5004D7EA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4925" y="6477624"/>
            <a:ext cx="2797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bg1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622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1" r:id="rId9"/>
    <p:sldLayoutId id="2147483656" r:id="rId10"/>
    <p:sldLayoutId id="2147483657" r:id="rId11"/>
    <p:sldLayoutId id="2147483658" r:id="rId12"/>
    <p:sldLayoutId id="2147483659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C86E-9E8B-C44E-9E28-53D304F812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Quality </a:t>
            </a:r>
            <a:r>
              <a:rPr lang="en-US"/>
              <a:t>Control part </a:t>
            </a:r>
            <a:r>
              <a:rPr lang="en-US" dirty="0"/>
              <a:t>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FBDBC-AABD-DC4B-BBC9-7C7BE6B4B8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047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Amazon’s other reputation syst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37463">
              <a:defRPr sz="7728"/>
            </a:lvl1pPr>
          </a:lstStyle>
          <a:p>
            <a:r>
              <a:rPr sz="2812" dirty="0"/>
              <a:t>Amazon’s other reputation system</a:t>
            </a:r>
          </a:p>
        </p:txBody>
      </p:sp>
      <p:sp>
        <p:nvSpPr>
          <p:cNvPr id="206" name="Amazon has another reputation system in place for its online stores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581301" indent="-373693" defTabSz="381998">
              <a:spcBef>
                <a:spcPts val="1547"/>
              </a:spcBef>
              <a:defRPr sz="3906"/>
            </a:pPr>
            <a:r>
              <a:rPr sz="2250" dirty="0"/>
              <a:t>Amazon has another reputation system in place for its online stores</a:t>
            </a:r>
          </a:p>
          <a:p>
            <a:pPr marL="581301" indent="-373693" defTabSz="381998">
              <a:spcBef>
                <a:spcPts val="1547"/>
              </a:spcBef>
              <a:defRPr sz="3906"/>
            </a:pPr>
            <a:r>
              <a:rPr sz="2250" dirty="0"/>
              <a:t>Amazon allows anyone to list and sell items through its site, and to set their own prices</a:t>
            </a:r>
          </a:p>
          <a:p>
            <a:pPr marL="581301" indent="-373693" defTabSz="381998">
              <a:spcBef>
                <a:spcPts val="1547"/>
              </a:spcBef>
              <a:defRPr sz="3906"/>
            </a:pPr>
            <a:r>
              <a:rPr sz="2250" dirty="0"/>
              <a:t>These can be individuals selling used goods, or independent 3rd party sellers who use Amazon to reach a larger customer base</a:t>
            </a:r>
          </a:p>
          <a:p>
            <a:pPr marL="581301" indent="-373693" defTabSz="381998">
              <a:spcBef>
                <a:spcPts val="1547"/>
              </a:spcBef>
              <a:defRPr sz="3906"/>
            </a:pPr>
            <a:r>
              <a:rPr sz="2250" dirty="0"/>
              <a:t>How does Amazon ensure good customer experience?</a:t>
            </a:r>
          </a:p>
        </p:txBody>
      </p:sp>
    </p:spTree>
    <p:extLst>
      <p:ext uri="{BB962C8B-B14F-4D97-AF65-F5344CB8AC3E}">
        <p14:creationId xmlns:p14="http://schemas.microsoft.com/office/powerpoint/2010/main" val="3027981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Feedback from buy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812" dirty="0"/>
              <a:t>Feedback from buyers</a:t>
            </a:r>
          </a:p>
        </p:txBody>
      </p:sp>
      <p:sp>
        <p:nvSpPr>
          <p:cNvPr id="209" name="How satisfied were you with how your order was packaged and shipped?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250" dirty="0"/>
              <a:t>How satisfied were you with how your order was packaged and shipped?</a:t>
            </a:r>
          </a:p>
          <a:p>
            <a:r>
              <a:rPr sz="2250" dirty="0"/>
              <a:t>If you contacted the third-party seller, did you get good customer service and prompt resolution?</a:t>
            </a:r>
          </a:p>
          <a:p>
            <a:r>
              <a:rPr sz="2250" dirty="0"/>
              <a:t>Would you buy from this third-party seller again?</a:t>
            </a:r>
          </a:p>
        </p:txBody>
      </p:sp>
    </p:spTree>
    <p:extLst>
      <p:ext uri="{BB962C8B-B14F-4D97-AF65-F5344CB8AC3E}">
        <p14:creationId xmlns:p14="http://schemas.microsoft.com/office/powerpoint/2010/main" val="3313413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977" y="3812436"/>
            <a:ext cx="6115183" cy="2303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61nZ6r3WL0L._SL1500_.png" descr="61nZ6r3WL0L._SL1500_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634" y="0"/>
            <a:ext cx="7506397" cy="343793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4658044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droppedImage.png" descr="dropped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477" y="89297"/>
            <a:ext cx="9611136" cy="66794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Oval Oval" descr="Oval Oval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705132" y="1676193"/>
            <a:ext cx="4423738" cy="964407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317818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droppedImage.png" descr="dropped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055" y="-4053143"/>
            <a:ext cx="4768453" cy="108387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droppedImage.png" descr="dropped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156" y="72371"/>
            <a:ext cx="4519553" cy="826889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1377898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What are the economic implications of poor feedback?"/>
          <p:cNvSpPr txBox="1">
            <a:spLocks noGrp="1"/>
          </p:cNvSpPr>
          <p:nvPr>
            <p:ph type="title"/>
          </p:nvPr>
        </p:nvSpPr>
        <p:spPr>
          <a:xfrm>
            <a:off x="1810043" y="295118"/>
            <a:ext cx="8571915" cy="1208582"/>
          </a:xfrm>
          <a:prstGeom prst="rect">
            <a:avLst/>
          </a:prstGeom>
        </p:spPr>
        <p:txBody>
          <a:bodyPr>
            <a:normAutofit/>
          </a:bodyPr>
          <a:lstStyle>
            <a:lvl1pPr defTabSz="426466">
              <a:defRPr sz="6132"/>
            </a:lvl1pPr>
          </a:lstStyle>
          <a:p>
            <a:r>
              <a:rPr sz="2812" dirty="0"/>
              <a:t>What are the economic implications of poor feedback?</a:t>
            </a:r>
          </a:p>
        </p:txBody>
      </p:sp>
      <p:grpSp>
        <p:nvGrpSpPr>
          <p:cNvPr id="223" name="Group"/>
          <p:cNvGrpSpPr/>
          <p:nvPr/>
        </p:nvGrpSpPr>
        <p:grpSpPr>
          <a:xfrm>
            <a:off x="3247430" y="1767604"/>
            <a:ext cx="5840018" cy="5296255"/>
            <a:chOff x="0" y="0"/>
            <a:chExt cx="8305802" cy="7532451"/>
          </a:xfrm>
        </p:grpSpPr>
        <p:pic>
          <p:nvPicPr>
            <p:cNvPr id="221" name="droppedImage.png" descr="dropped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211788" cy="7532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2" name="droppedImage.png" descr="droppedImage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8984" y="0"/>
              <a:ext cx="6186819" cy="75324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89886938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rice premiu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812" dirty="0"/>
              <a:t>Price premium</a:t>
            </a:r>
          </a:p>
        </p:txBody>
      </p:sp>
      <p:sp>
        <p:nvSpPr>
          <p:cNvPr id="226" name="Multiple sellers all selling the same item, but at different prices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593803" indent="-381731" defTabSz="390213">
              <a:spcBef>
                <a:spcPts val="1547"/>
              </a:spcBef>
              <a:defRPr sz="3989"/>
            </a:pPr>
            <a:r>
              <a:rPr sz="2250" dirty="0"/>
              <a:t>Multiple sellers all selling the same item, but at different prices</a:t>
            </a:r>
          </a:p>
          <a:p>
            <a:pPr marL="593803" indent="-381731" defTabSz="390213">
              <a:spcBef>
                <a:spcPts val="1547"/>
              </a:spcBef>
              <a:defRPr sz="3989"/>
            </a:pPr>
            <a:r>
              <a:rPr sz="2250" dirty="0"/>
              <a:t>Price premium is the difference between a cheaper listing and a more expensive listing</a:t>
            </a:r>
          </a:p>
          <a:p>
            <a:pPr marL="593803" indent="-381731" defTabSz="390213">
              <a:spcBef>
                <a:spcPts val="1547"/>
              </a:spcBef>
              <a:defRPr sz="3989"/>
            </a:pPr>
            <a:r>
              <a:rPr sz="2250" dirty="0"/>
              <a:t>When someone opts for the more expensive item, even though it is identical, what is the reason for paying the premium?</a:t>
            </a:r>
          </a:p>
        </p:txBody>
      </p:sp>
    </p:spTree>
    <p:extLst>
      <p:ext uri="{BB962C8B-B14F-4D97-AF65-F5344CB8AC3E}">
        <p14:creationId xmlns:p14="http://schemas.microsoft.com/office/powerpoint/2010/main" val="334123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Data-driven analy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812" dirty="0"/>
              <a:t>Data-driven analysis</a:t>
            </a:r>
          </a:p>
        </p:txBody>
      </p:sp>
      <p:sp>
        <p:nvSpPr>
          <p:cNvPr id="229" name="Panos Ipeirotis harvested data from Amazon’s website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606304" indent="-389767" defTabSz="398428">
              <a:spcBef>
                <a:spcPts val="1617"/>
              </a:spcBef>
              <a:defRPr sz="4074"/>
            </a:pPr>
            <a:r>
              <a:rPr sz="2250" dirty="0" err="1"/>
              <a:t>Panos</a:t>
            </a:r>
            <a:r>
              <a:rPr sz="2250" dirty="0"/>
              <a:t> </a:t>
            </a:r>
            <a:r>
              <a:rPr sz="2250" dirty="0" err="1"/>
              <a:t>Ipeirotis</a:t>
            </a:r>
            <a:r>
              <a:rPr sz="2250" dirty="0"/>
              <a:t> harvested data from Amazon’s website</a:t>
            </a:r>
          </a:p>
          <a:p>
            <a:pPr marL="606304" indent="-389767" defTabSz="398428">
              <a:spcBef>
                <a:spcPts val="1617"/>
              </a:spcBef>
              <a:defRPr sz="4074"/>
            </a:pPr>
            <a:r>
              <a:rPr sz="2250" dirty="0"/>
              <a:t>Gathered </a:t>
            </a:r>
            <a:r>
              <a:rPr sz="2250" b="1" dirty="0">
                <a:latin typeface="Helvetica Neue"/>
                <a:ea typeface="Helvetica Neue"/>
                <a:cs typeface="Helvetica Neue"/>
                <a:sym typeface="Helvetica Neue"/>
              </a:rPr>
              <a:t>transaction data</a:t>
            </a:r>
            <a:r>
              <a:rPr sz="2250" dirty="0"/>
              <a:t> by repeatedly visiting listings (every 8 hours) and tracking when one item sold</a:t>
            </a:r>
          </a:p>
          <a:p>
            <a:pPr marL="606304" indent="-389767" defTabSz="398428">
              <a:spcBef>
                <a:spcPts val="1617"/>
              </a:spcBef>
              <a:defRPr sz="4074"/>
            </a:pPr>
            <a:r>
              <a:rPr sz="2250" dirty="0"/>
              <a:t>Gathered </a:t>
            </a:r>
            <a:r>
              <a:rPr sz="2250" b="1" dirty="0">
                <a:latin typeface="Helvetica Neue"/>
                <a:ea typeface="Helvetica Neue"/>
                <a:cs typeface="Helvetica Neue"/>
                <a:sym typeface="Helvetica Neue"/>
              </a:rPr>
              <a:t>reputation data</a:t>
            </a:r>
            <a:r>
              <a:rPr sz="2250" dirty="0"/>
              <a:t> for each merchant. Complete history of numerical scores and text-based feedback</a:t>
            </a:r>
          </a:p>
        </p:txBody>
      </p:sp>
    </p:spTree>
    <p:extLst>
      <p:ext uri="{BB962C8B-B14F-4D97-AF65-F5344CB8AC3E}">
        <p14:creationId xmlns:p14="http://schemas.microsoft.com/office/powerpoint/2010/main" val="414617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Data-driven analy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812" dirty="0"/>
              <a:t>Data-driven analysis</a:t>
            </a:r>
          </a:p>
        </p:txBody>
      </p:sp>
      <p:sp>
        <p:nvSpPr>
          <p:cNvPr id="234" name="Data set gathered over half a year period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250" dirty="0"/>
              <a:t>Data set gathered over half a year period</a:t>
            </a:r>
          </a:p>
          <a:p>
            <a:r>
              <a:rPr sz="2250" dirty="0"/>
              <a:t>Transaction data contains 1,078 merchants, 9,484 unique transactions and 107,922 price premiums</a:t>
            </a:r>
          </a:p>
          <a:p>
            <a:r>
              <a:rPr sz="2250" dirty="0"/>
              <a:t>Reputation data contains an average of 4,932 postings for each merchant</a:t>
            </a:r>
          </a:p>
        </p:txBody>
      </p:sp>
    </p:spTree>
    <p:extLst>
      <p:ext uri="{BB962C8B-B14F-4D97-AF65-F5344CB8AC3E}">
        <p14:creationId xmlns:p14="http://schemas.microsoft.com/office/powerpoint/2010/main" val="1272954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NLP + Econom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812" dirty="0"/>
              <a:t>NLP + Economics</a:t>
            </a:r>
          </a:p>
        </p:txBody>
      </p:sp>
      <p:sp>
        <p:nvSpPr>
          <p:cNvPr id="237" name="Quantify the economics impact of sentiment of the feedback evaluations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250" dirty="0"/>
              <a:t>Quantify the economics impact of sentiment of the feedback evaluations</a:t>
            </a:r>
          </a:p>
          <a:p>
            <a:r>
              <a:rPr sz="2250" dirty="0"/>
              <a:t>Using natural language processing techniques to derive semantic orientation and strength of comments</a:t>
            </a:r>
          </a:p>
        </p:txBody>
      </p:sp>
    </p:spTree>
    <p:extLst>
      <p:ext uri="{BB962C8B-B14F-4D97-AF65-F5344CB8AC3E}">
        <p14:creationId xmlns:p14="http://schemas.microsoft.com/office/powerpoint/2010/main" val="3094290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Different Mechanisms for Quality Contr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37463">
              <a:defRPr sz="7728"/>
            </a:lvl1pPr>
          </a:lstStyle>
          <a:p>
            <a:r>
              <a:rPr sz="2812" dirty="0"/>
              <a:t>Different Mechanisms for Quality Control</a:t>
            </a:r>
          </a:p>
        </p:txBody>
      </p:sp>
      <p:sp>
        <p:nvSpPr>
          <p:cNvPr id="180" name="Aggregation and redundancy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250" dirty="0"/>
              <a:t>Aggregation and redundancy</a:t>
            </a:r>
          </a:p>
          <a:p>
            <a:r>
              <a:rPr sz="2250" dirty="0"/>
              <a:t>Embedded gold standard data</a:t>
            </a:r>
          </a:p>
          <a:p>
            <a:r>
              <a:rPr sz="2250" dirty="0"/>
              <a:t>Economic incentives</a:t>
            </a:r>
          </a:p>
          <a:p>
            <a: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250" dirty="0"/>
              <a:t>Reputation systems</a:t>
            </a:r>
          </a:p>
          <a:p>
            <a:r>
              <a:rPr sz="2250" dirty="0"/>
              <a:t>Statistical models</a:t>
            </a:r>
          </a:p>
        </p:txBody>
      </p:sp>
    </p:spTree>
    <p:extLst>
      <p:ext uri="{BB962C8B-B14F-4D97-AF65-F5344CB8AC3E}">
        <p14:creationId xmlns:p14="http://schemas.microsoft.com/office/powerpoint/2010/main" val="3459384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Metho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812" dirty="0"/>
              <a:t>Method</a:t>
            </a:r>
          </a:p>
        </p:txBody>
      </p:sp>
      <p:sp>
        <p:nvSpPr>
          <p:cNvPr id="240" name="Each merchant’s reputation is represented using a vector of n-dimensions X = (X1, X2, ... XN)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537548" indent="-345567" defTabSz="353246">
              <a:spcBef>
                <a:spcPts val="1406"/>
              </a:spcBef>
              <a:defRPr sz="3612"/>
            </a:pPr>
            <a:r>
              <a:rPr sz="2250" dirty="0"/>
              <a:t>Each merchant’s reputation is represented using a vector of n-dimensions X = (X</a:t>
            </a:r>
            <a:r>
              <a:rPr sz="2250" baseline="-5999" dirty="0"/>
              <a:t>1</a:t>
            </a:r>
            <a:r>
              <a:rPr sz="2250" dirty="0"/>
              <a:t>, X</a:t>
            </a:r>
            <a:r>
              <a:rPr sz="2250" baseline="-5999" dirty="0"/>
              <a:t>2</a:t>
            </a:r>
            <a:r>
              <a:rPr sz="2250" dirty="0"/>
              <a:t>, ... X</a:t>
            </a:r>
            <a:r>
              <a:rPr sz="2250" baseline="-5999" dirty="0"/>
              <a:t>N</a:t>
            </a:r>
            <a:r>
              <a:rPr sz="2250" dirty="0"/>
              <a:t>) </a:t>
            </a:r>
          </a:p>
          <a:p>
            <a:pPr marL="537548" indent="-345567" defTabSz="353246">
              <a:spcBef>
                <a:spcPts val="1406"/>
              </a:spcBef>
              <a:defRPr sz="3612"/>
            </a:pPr>
            <a:r>
              <a:rPr sz="2250" dirty="0"/>
              <a:t>Dimensions were 150 nouns and verbs, values of dimensions could be one of 140 modifiers</a:t>
            </a:r>
          </a:p>
          <a:p>
            <a:pPr marL="537548" indent="-345567" defTabSz="353246">
              <a:spcBef>
                <a:spcPts val="1406"/>
              </a:spcBef>
              <a:defRPr sz="3612"/>
            </a:pPr>
            <a:r>
              <a:rPr sz="2250" dirty="0"/>
              <a:t>X</a:t>
            </a:r>
            <a:r>
              <a:rPr sz="2250" baseline="-5999" dirty="0"/>
              <a:t>1</a:t>
            </a:r>
            <a:r>
              <a:rPr sz="2250" dirty="0"/>
              <a:t> is “delivery,” X</a:t>
            </a:r>
            <a:r>
              <a:rPr sz="2250" baseline="-5999" dirty="0"/>
              <a:t>2</a:t>
            </a:r>
            <a:r>
              <a:rPr sz="2250" dirty="0"/>
              <a:t> is “packaging,” X</a:t>
            </a:r>
            <a:r>
              <a:rPr sz="2250" baseline="-5999" dirty="0"/>
              <a:t>3 </a:t>
            </a:r>
            <a:r>
              <a:rPr sz="2250" dirty="0"/>
              <a:t>is “service.” </a:t>
            </a:r>
          </a:p>
          <a:p>
            <a:pPr marL="537548" indent="-345567" defTabSz="353246">
              <a:spcBef>
                <a:spcPts val="1406"/>
              </a:spcBef>
              <a:defRPr sz="3612"/>
            </a:pPr>
            <a:r>
              <a:rPr sz="2250" dirty="0"/>
              <a:t>Feedback 1 “I was impressed by the speedy delivery! Great service!”: (speedy ; NULL; great)</a:t>
            </a:r>
          </a:p>
          <a:p>
            <a:pPr marL="537548" indent="-345567" defTabSz="353246">
              <a:spcBef>
                <a:spcPts val="1406"/>
              </a:spcBef>
              <a:defRPr sz="3612"/>
            </a:pPr>
            <a:r>
              <a:rPr sz="2250" dirty="0"/>
              <a:t>Feedback 2 “The item arrived in awful packaging, and the delivery was slow”: (slow ; awful ; NULL)</a:t>
            </a:r>
          </a:p>
        </p:txBody>
      </p:sp>
    </p:spTree>
    <p:extLst>
      <p:ext uri="{BB962C8B-B14F-4D97-AF65-F5344CB8AC3E}">
        <p14:creationId xmlns:p14="http://schemas.microsoft.com/office/powerpoint/2010/main" val="1365922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Metho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812" dirty="0"/>
              <a:t>Method</a:t>
            </a:r>
          </a:p>
        </p:txBody>
      </p:sp>
      <p:sp>
        <p:nvSpPr>
          <p:cNvPr id="243" name="Construct a matrix out of all of the feedback for a seller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581301" indent="-373693" defTabSz="381998">
              <a:spcBef>
                <a:spcPts val="1547"/>
              </a:spcBef>
              <a:defRPr sz="3906"/>
            </a:pPr>
            <a:r>
              <a:rPr sz="2250" dirty="0"/>
              <a:t>Construct a matrix out of all of the feedback for a seller</a:t>
            </a:r>
          </a:p>
          <a:p>
            <a:pPr marL="581301" indent="-373693" defTabSz="381998">
              <a:spcBef>
                <a:spcPts val="1547"/>
              </a:spcBef>
              <a:defRPr sz="3906"/>
            </a:pPr>
            <a:r>
              <a:rPr sz="2250" dirty="0"/>
              <a:t>Weight the more recent feedback more heavily</a:t>
            </a:r>
          </a:p>
          <a:p>
            <a:pPr marL="581301" indent="-373693" defTabSz="381998">
              <a:spcBef>
                <a:spcPts val="1547"/>
              </a:spcBef>
              <a:defRPr sz="3906"/>
            </a:pPr>
            <a:r>
              <a:rPr sz="2250" dirty="0"/>
              <a:t>Calculate how the values of each dimension effect the price premium</a:t>
            </a:r>
          </a:p>
          <a:p>
            <a:pPr marL="581301" indent="-373693" defTabSz="381998">
              <a:spcBef>
                <a:spcPts val="1547"/>
              </a:spcBef>
              <a:defRPr sz="3906"/>
            </a:pPr>
            <a:r>
              <a:rPr sz="2250" dirty="0"/>
              <a:t>Use least-squares regression with fixed effects to predict the price premium</a:t>
            </a:r>
          </a:p>
        </p:txBody>
      </p:sp>
    </p:spTree>
    <p:extLst>
      <p:ext uri="{BB962C8B-B14F-4D97-AF65-F5344CB8AC3E}">
        <p14:creationId xmlns:p14="http://schemas.microsoft.com/office/powerpoint/2010/main" val="1777026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5" name="Table"/>
          <p:cNvGraphicFramePr/>
          <p:nvPr/>
        </p:nvGraphicFramePr>
        <p:xfrm>
          <a:off x="2197007" y="962943"/>
          <a:ext cx="3637925" cy="5429250"/>
        </p:xfrm>
        <a:graphic>
          <a:graphicData uri="http://schemas.openxmlformats.org/drawingml/2006/table">
            <a:tbl>
              <a:tblPr/>
              <a:tblGrid>
                <a:gridCol w="2625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2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wonderful experience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$5.86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outstanding seller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$5.76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excellant service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$5.27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lightning delivery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$4.84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highly recommended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$4.15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best seller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$3.80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perfectly packaged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$3.74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excellent condition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$3.53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excellent purchase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$3.22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excellent seller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$2.70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excellent communication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$2.38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perfect item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$1.92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terrific condition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 dirty="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$1.87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top quality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$1.67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awesome service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$1.05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A+++ seller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$1.03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great merchant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$0.93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friendly service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$0.81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easy service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 dirty="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$0.78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graphicFrame>
        <p:nvGraphicFramePr>
          <p:cNvPr id="246" name="Table"/>
          <p:cNvGraphicFramePr/>
          <p:nvPr/>
        </p:nvGraphicFramePr>
        <p:xfrm>
          <a:off x="6710685" y="959136"/>
          <a:ext cx="3637925" cy="5433057"/>
        </p:xfrm>
        <a:graphic>
          <a:graphicData uri="http://schemas.openxmlformats.org/drawingml/2006/table">
            <a:tbl>
              <a:tblPr/>
              <a:tblGrid>
                <a:gridCol w="2625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2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9557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never received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-$7.56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defective product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-$6.82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horrible experience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-$6.79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never sent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-$6.69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never recieved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-$5.29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bad experience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-$5.26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cancelled order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-$5.01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never responded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-$4.87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wrong product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-$4.39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 as advertised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-$3.93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poor packaging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-$2.92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late shipping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-$2.89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wrong item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-$2.50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 yet received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-$2.35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still waiting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-$2.25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 dirty="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wrong address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-$1.54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never buy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-$1.48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>
                        <a:defRPr sz="25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pPr>
                      <a:endParaRPr sz="14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5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pPr>
                      <a:endParaRPr sz="14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>
                        <a:defRPr sz="25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pPr>
                      <a:endParaRPr sz="14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5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pPr>
                      <a:endParaRPr sz="1400" dirty="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247" name="Highest scoring phras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43305">
              <a:defRPr sz="7812"/>
            </a:lvl1pPr>
          </a:lstStyle>
          <a:p>
            <a:r>
              <a:rPr sz="2812" dirty="0"/>
              <a:t>Highest scoring phrases</a:t>
            </a:r>
          </a:p>
        </p:txBody>
      </p:sp>
    </p:spTree>
    <p:extLst>
      <p:ext uri="{BB962C8B-B14F-4D97-AF65-F5344CB8AC3E}">
        <p14:creationId xmlns:p14="http://schemas.microsoft.com/office/powerpoint/2010/main" val="2750380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redicting the merchant who makes the sa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37463">
              <a:defRPr sz="7728"/>
            </a:lvl1pPr>
          </a:lstStyle>
          <a:p>
            <a:r>
              <a:rPr sz="2812" dirty="0"/>
              <a:t>Predicting the merchant who makes the sale</a:t>
            </a:r>
          </a:p>
        </p:txBody>
      </p:sp>
      <p:graphicFrame>
        <p:nvGraphicFramePr>
          <p:cNvPr id="250" name="2D Column Chart"/>
          <p:cNvGraphicFramePr/>
          <p:nvPr>
            <p:extLst>
              <p:ext uri="{D42A27DB-BD31-4B8C-83A1-F6EECF244321}">
                <p14:modId xmlns:p14="http://schemas.microsoft.com/office/powerpoint/2010/main" val="3464133745"/>
              </p:ext>
            </p:extLst>
          </p:nvPr>
        </p:nvGraphicFramePr>
        <p:xfrm>
          <a:off x="2223806" y="1377933"/>
          <a:ext cx="9220191" cy="46776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3407283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hallenges for Reputation Syste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37463">
              <a:defRPr sz="7728"/>
            </a:lvl1pPr>
          </a:lstStyle>
          <a:p>
            <a:r>
              <a:rPr sz="2812" dirty="0"/>
              <a:t>Challenges for Reputation Systems</a:t>
            </a:r>
          </a:p>
        </p:txBody>
      </p:sp>
      <p:sp>
        <p:nvSpPr>
          <p:cNvPr id="253" name="Not enough people participate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606304" indent="-389767" defTabSz="398428">
              <a:spcBef>
                <a:spcPts val="1617"/>
              </a:spcBef>
              <a:defRPr sz="4074"/>
            </a:pPr>
            <a:r>
              <a:rPr sz="2250" dirty="0"/>
              <a:t>Not enough people participate</a:t>
            </a:r>
          </a:p>
          <a:p>
            <a:pPr marL="606304" indent="-389767" defTabSz="398428">
              <a:spcBef>
                <a:spcPts val="1617"/>
              </a:spcBef>
              <a:defRPr sz="4074"/>
            </a:pPr>
            <a:r>
              <a:rPr sz="2250" dirty="0"/>
              <a:t>Feedback tends to be overwhelmingly positive</a:t>
            </a:r>
          </a:p>
          <a:p>
            <a:pPr marL="606304" indent="-389767" defTabSz="398428">
              <a:spcBef>
                <a:spcPts val="1617"/>
              </a:spcBef>
              <a:defRPr sz="4074"/>
            </a:pPr>
            <a:r>
              <a:rPr sz="2250" dirty="0"/>
              <a:t>Reports can be dishonest</a:t>
            </a:r>
          </a:p>
          <a:p>
            <a:pPr marL="606304" indent="-389767" defTabSz="398428">
              <a:spcBef>
                <a:spcPts val="1617"/>
              </a:spcBef>
              <a:defRPr sz="4074"/>
            </a:pPr>
            <a:r>
              <a:rPr sz="2250" dirty="0"/>
              <a:t>Reputation systems are undermined if people can change identities easily</a:t>
            </a:r>
          </a:p>
          <a:p>
            <a:pPr marL="606304" indent="-389767" defTabSz="398428">
              <a:spcBef>
                <a:spcPts val="1617"/>
              </a:spcBef>
              <a:defRPr sz="4074"/>
            </a:pPr>
            <a:r>
              <a:rPr sz="2250" dirty="0"/>
              <a:t>People can milk a good reputation</a:t>
            </a:r>
          </a:p>
        </p:txBody>
      </p:sp>
    </p:spTree>
    <p:extLst>
      <p:ext uri="{BB962C8B-B14F-4D97-AF65-F5344CB8AC3E}">
        <p14:creationId xmlns:p14="http://schemas.microsoft.com/office/powerpoint/2010/main" val="1605310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Insufficient particip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60831">
              <a:defRPr sz="8064"/>
            </a:lvl1pPr>
          </a:lstStyle>
          <a:p>
            <a:r>
              <a:rPr sz="2812" dirty="0"/>
              <a:t>Insufficient participation</a:t>
            </a:r>
          </a:p>
        </p:txBody>
      </p:sp>
      <p:sp>
        <p:nvSpPr>
          <p:cNvPr id="256" name="Giving feedback for a reputation system contributes to the public good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556299" indent="-357621" defTabSz="365568">
              <a:spcBef>
                <a:spcPts val="1477"/>
              </a:spcBef>
              <a:defRPr sz="3738"/>
            </a:pPr>
            <a:r>
              <a:rPr sz="2250" dirty="0"/>
              <a:t>Giving feedback for a reputation system contributes to the public good</a:t>
            </a:r>
          </a:p>
          <a:p>
            <a:pPr marL="556299" indent="-357621" defTabSz="365568">
              <a:spcBef>
                <a:spcPts val="1477"/>
              </a:spcBef>
              <a:defRPr sz="3738"/>
            </a:pPr>
            <a:r>
              <a:rPr sz="2250" dirty="0"/>
              <a:t>However, after some information is available it is easy for people to be "free riders" without contributing anything</a:t>
            </a:r>
          </a:p>
          <a:p>
            <a:pPr marL="556299" indent="-357621" defTabSz="365568">
              <a:spcBef>
                <a:spcPts val="1477"/>
              </a:spcBef>
              <a:defRPr sz="3738"/>
            </a:pPr>
            <a:r>
              <a:rPr sz="2250" dirty="0"/>
              <a:t>Early raters take on a transaction cost (Yelpers risk going to bad restaurants with no reviews)</a:t>
            </a:r>
          </a:p>
          <a:p>
            <a:pPr marL="556299" indent="-357621" defTabSz="365568">
              <a:spcBef>
                <a:spcPts val="1477"/>
              </a:spcBef>
              <a:defRPr sz="3738"/>
            </a:pPr>
            <a:r>
              <a:rPr sz="2250" dirty="0"/>
              <a:t>Solutions?</a:t>
            </a:r>
          </a:p>
        </p:txBody>
      </p:sp>
    </p:spTree>
    <p:extLst>
      <p:ext uri="{BB962C8B-B14F-4D97-AF65-F5344CB8AC3E}">
        <p14:creationId xmlns:p14="http://schemas.microsoft.com/office/powerpoint/2010/main" val="2739588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Overwhelmingly positive feedbac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37463">
              <a:defRPr sz="7728"/>
            </a:lvl1pPr>
          </a:lstStyle>
          <a:p>
            <a:r>
              <a:rPr sz="2812" dirty="0"/>
              <a:t>Overwhelmingly positive feedback</a:t>
            </a:r>
          </a:p>
        </p:txBody>
      </p:sp>
      <p:sp>
        <p:nvSpPr>
          <p:cNvPr id="261" name="99% of all feedback on eBay is positive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606304" indent="-389767" defTabSz="398428">
              <a:spcBef>
                <a:spcPts val="1617"/>
              </a:spcBef>
              <a:defRPr sz="4074"/>
            </a:pPr>
            <a:r>
              <a:rPr sz="2250" dirty="0"/>
              <a:t>99% of all feedback on eBay is positive</a:t>
            </a:r>
          </a:p>
          <a:p>
            <a:pPr marL="606304" indent="-389767" defTabSz="398428">
              <a:spcBef>
                <a:spcPts val="1617"/>
              </a:spcBef>
              <a:defRPr sz="4074"/>
            </a:pPr>
            <a:r>
              <a:rPr sz="2250" dirty="0"/>
              <a:t>Part of the problem is </a:t>
            </a:r>
            <a:r>
              <a:rPr sz="2250" b="1" dirty="0">
                <a:latin typeface="Helvetica Neue"/>
                <a:ea typeface="Helvetica Neue"/>
                <a:cs typeface="Helvetica Neue"/>
                <a:sym typeface="Helvetica Neue"/>
              </a:rPr>
              <a:t>reciprocity </a:t>
            </a:r>
          </a:p>
          <a:p>
            <a:pPr marL="606304" indent="-389767" defTabSz="398428">
              <a:spcBef>
                <a:spcPts val="1617"/>
              </a:spcBef>
              <a:defRPr sz="4074"/>
            </a:pPr>
            <a:r>
              <a:rPr sz="2250" dirty="0"/>
              <a:t>Sellers and buyers evaluate each other</a:t>
            </a:r>
          </a:p>
          <a:p>
            <a:pPr marL="606304" indent="-389767" defTabSz="398428">
              <a:spcBef>
                <a:spcPts val="1617"/>
              </a:spcBef>
              <a:defRPr sz="4074"/>
            </a:pPr>
            <a:r>
              <a:rPr sz="2250" dirty="0"/>
              <a:t>Positive ratings are given in the hopes of getting positive ratings in return</a:t>
            </a:r>
          </a:p>
          <a:p>
            <a:pPr marL="606304" indent="-389767" defTabSz="398428">
              <a:spcBef>
                <a:spcPts val="1617"/>
              </a:spcBef>
              <a:defRPr sz="4074"/>
            </a:pPr>
            <a:r>
              <a:rPr sz="2250" dirty="0"/>
              <a:t>Negative ratings are avoided for fear of getting negative feedback as retaliation </a:t>
            </a:r>
          </a:p>
        </p:txBody>
      </p:sp>
    </p:spTree>
    <p:extLst>
      <p:ext uri="{BB962C8B-B14F-4D97-AF65-F5344CB8AC3E}">
        <p14:creationId xmlns:p14="http://schemas.microsoft.com/office/powerpoint/2010/main" val="1424859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ishonest repor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812" dirty="0"/>
              <a:t>Dishonest reports</a:t>
            </a:r>
          </a:p>
        </p:txBody>
      </p:sp>
      <p:sp>
        <p:nvSpPr>
          <p:cNvPr id="266" name="Ballot stuffing - a seller colludes with buyers to give unfairly high ratings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250" b="1" dirty="0">
                <a:latin typeface="Helvetica Neue"/>
                <a:ea typeface="Helvetica Neue"/>
                <a:cs typeface="Helvetica Neue"/>
                <a:sym typeface="Helvetica Neue"/>
              </a:rPr>
              <a:t>Ballot stuffing</a:t>
            </a:r>
            <a:r>
              <a:rPr sz="2250" dirty="0"/>
              <a:t> - a seller colludes with buyers to give unfairly high ratings</a:t>
            </a:r>
          </a:p>
          <a:p>
            <a: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250" dirty="0"/>
              <a:t>Bad mouthing </a:t>
            </a:r>
            <a:r>
              <a:rPr sz="22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- collusion to give negative feedback about competitors that they want to drive out of the market</a:t>
            </a:r>
          </a:p>
        </p:txBody>
      </p:sp>
    </p:spTree>
    <p:extLst>
      <p:ext uri="{BB962C8B-B14F-4D97-AF65-F5344CB8AC3E}">
        <p14:creationId xmlns:p14="http://schemas.microsoft.com/office/powerpoint/2010/main" val="886011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Identity chan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812" dirty="0"/>
              <a:t>Identity changes</a:t>
            </a:r>
          </a:p>
        </p:txBody>
      </p:sp>
      <p:sp>
        <p:nvSpPr>
          <p:cNvPr id="269" name="Cheap pseudonyms - easy to disappear and re-register under a new identity with almost zero cost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250" b="1" dirty="0">
                <a:latin typeface="Helvetica Neue"/>
                <a:ea typeface="Helvetica Neue"/>
                <a:cs typeface="Helvetica Neue"/>
                <a:sym typeface="Helvetica Neue"/>
              </a:rPr>
              <a:t>Cheap pseudonyms -</a:t>
            </a:r>
            <a:r>
              <a:rPr sz="2250" dirty="0"/>
              <a:t> easy to disappear and re-register under a new identity with almost zero cost</a:t>
            </a:r>
          </a:p>
          <a:p>
            <a:r>
              <a:rPr sz="2250" dirty="0"/>
              <a:t>Can misbehave without paying consequences toward reputation</a:t>
            </a:r>
          </a:p>
        </p:txBody>
      </p:sp>
    </p:spTree>
    <p:extLst>
      <p:ext uri="{BB962C8B-B14F-4D97-AF65-F5344CB8AC3E}">
        <p14:creationId xmlns:p14="http://schemas.microsoft.com/office/powerpoint/2010/main" val="734270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Value imbalance exploit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37463">
              <a:defRPr sz="7728"/>
            </a:lvl1pPr>
          </a:lstStyle>
          <a:p>
            <a:r>
              <a:rPr sz="2812" dirty="0"/>
              <a:t>Value imbalance exploitations</a:t>
            </a:r>
          </a:p>
        </p:txBody>
      </p:sp>
      <p:sp>
        <p:nvSpPr>
          <p:cNvPr id="274" name="People who want to commit fraud could first invest in building a good reputation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250" dirty="0"/>
              <a:t>People who want to commit fraud could first invest in building a good reputation</a:t>
            </a:r>
          </a:p>
          <a:p>
            <a:r>
              <a:rPr sz="2250" dirty="0" err="1"/>
              <a:t>Ebay</a:t>
            </a:r>
            <a:r>
              <a:rPr sz="2250" dirty="0"/>
              <a:t> exploit: "Riddle for 1¢. No shipping. Positive feedback"</a:t>
            </a:r>
          </a:p>
          <a:p>
            <a:r>
              <a:rPr sz="2250" dirty="0"/>
              <a:t>Sellers would take a 29¢ loss to build up positive reputation quickly</a:t>
            </a:r>
          </a:p>
        </p:txBody>
      </p:sp>
    </p:spTree>
    <p:extLst>
      <p:ext uri="{BB962C8B-B14F-4D97-AF65-F5344CB8AC3E}">
        <p14:creationId xmlns:p14="http://schemas.microsoft.com/office/powerpoint/2010/main" val="2022721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putation syste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812"/>
              <a:t>Reputation systems</a:t>
            </a:r>
            <a:endParaRPr lang="en-US" sz="2812" dirty="0"/>
          </a:p>
        </p:txBody>
      </p:sp>
      <p:sp>
        <p:nvSpPr>
          <p:cNvPr id="183" name="Mechanical Turk uses a reputation system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543799" indent="-349585" defTabSz="357353">
              <a:spcBef>
                <a:spcPts val="1406"/>
              </a:spcBef>
              <a:defRPr sz="3654"/>
            </a:pPr>
            <a:r>
              <a:rPr lang="en-US" sz="2250"/>
              <a:t>Mechanical Turk uses a reputation system</a:t>
            </a:r>
          </a:p>
          <a:p>
            <a:pPr marL="543799" indent="-349585" defTabSz="357353">
              <a:spcBef>
                <a:spcPts val="1406"/>
              </a:spcBef>
              <a:defRPr sz="3654"/>
            </a:pPr>
            <a:r>
              <a:rPr lang="en-US" sz="2250"/>
              <a:t>Each Turker has a small number of variables associated with them, that are exposed to Requesters</a:t>
            </a:r>
          </a:p>
          <a:p>
            <a:pPr marL="543799" indent="-349585" defTabSz="357353">
              <a:spcBef>
                <a:spcPts val="1406"/>
              </a:spcBef>
              <a:defRPr sz="3654"/>
            </a:pPr>
            <a:r>
              <a:rPr lang="en-US" sz="2250"/>
              <a:t>Past approval rate</a:t>
            </a:r>
          </a:p>
          <a:p>
            <a:pPr marL="543799" indent="-349585" defTabSz="357353">
              <a:spcBef>
                <a:spcPts val="1406"/>
              </a:spcBef>
              <a:defRPr sz="3654"/>
            </a:pPr>
            <a:r>
              <a:rPr lang="en-US" sz="2250"/>
              <a:t>Number of HITs approved</a:t>
            </a:r>
          </a:p>
          <a:p>
            <a:pPr marL="543799" indent="-349585" defTabSz="357353">
              <a:spcBef>
                <a:spcPts val="1406"/>
              </a:spcBef>
              <a:defRPr sz="3654"/>
            </a:pPr>
            <a:r>
              <a:rPr lang="en-US" sz="2250"/>
              <a:t>Has masters qualification (photo moderation/ categorization master)</a:t>
            </a:r>
            <a:endParaRPr lang="en-US" sz="2250" dirty="0"/>
          </a:p>
        </p:txBody>
      </p:sp>
    </p:spTree>
    <p:extLst>
      <p:ext uri="{BB962C8B-B14F-4D97-AF65-F5344CB8AC3E}">
        <p14:creationId xmlns:p14="http://schemas.microsoft.com/office/powerpoint/2010/main" val="5806397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hallenges for Crowdsourcing Marke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37463">
              <a:defRPr sz="7728"/>
            </a:lvl1pPr>
          </a:lstStyle>
          <a:p>
            <a:r>
              <a:rPr sz="2812" dirty="0"/>
              <a:t>Challenges for Crowdsourcing Markets</a:t>
            </a:r>
          </a:p>
        </p:txBody>
      </p:sp>
      <p:sp>
        <p:nvSpPr>
          <p:cNvPr id="279" name="Reciprocal systems are worse than 1-sided systems in e-commerce.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606304" indent="-389767" defTabSz="398428">
              <a:spcBef>
                <a:spcPts val="1617"/>
              </a:spcBef>
              <a:defRPr sz="4074"/>
            </a:pPr>
            <a:r>
              <a:rPr sz="2250" dirty="0"/>
              <a:t>Reciprocal systems are worse than 1-sided systems in e-commerce.  </a:t>
            </a:r>
          </a:p>
          <a:p>
            <a:pPr marL="606304" indent="-389767" defTabSz="398428">
              <a:spcBef>
                <a:spcPts val="1617"/>
              </a:spcBef>
              <a:defRPr sz="4074"/>
            </a:pPr>
            <a:r>
              <a:rPr sz="2250" dirty="0"/>
              <a:t>In e-commerce, only the sellers are likely to behave opportunistically.  No need for reciprocal evaluation.</a:t>
            </a:r>
          </a:p>
          <a:p>
            <a:pPr marL="606304" indent="-389767" defTabSz="398428">
              <a:spcBef>
                <a:spcPts val="1617"/>
              </a:spcBef>
              <a:defRPr sz="4074"/>
            </a:pPr>
            <a:r>
              <a:rPr sz="2250" dirty="0"/>
              <a:t>In crowdsourcing, both sides can be fraudulent.  So reciprocal markets are important, but they are hard to get right!</a:t>
            </a:r>
          </a:p>
        </p:txBody>
      </p:sp>
    </p:spTree>
    <p:extLst>
      <p:ext uri="{BB962C8B-B14F-4D97-AF65-F5344CB8AC3E}">
        <p14:creationId xmlns:p14="http://schemas.microsoft.com/office/powerpoint/2010/main" val="21382828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hallenges for Crowdsourcing Marke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37463">
              <a:defRPr sz="7728"/>
            </a:lvl1pPr>
          </a:lstStyle>
          <a:p>
            <a:r>
              <a:rPr sz="2812" dirty="0"/>
              <a:t>Challenges for Crowdsourcing Markets</a:t>
            </a:r>
          </a:p>
        </p:txBody>
      </p:sp>
      <p:sp>
        <p:nvSpPr>
          <p:cNvPr id="282" name="In e-commerce markets, it is straightforward for buyers to evaluate the quality of the product when they receive it.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593803" indent="-381731" defTabSz="390213">
              <a:spcBef>
                <a:spcPts val="1547"/>
              </a:spcBef>
              <a:defRPr sz="3989"/>
            </a:pPr>
            <a:r>
              <a:rPr sz="2250" dirty="0"/>
              <a:t>In e-commerce markets, it is straightforward for buyers to evaluate the quality of the product when they receive it.</a:t>
            </a:r>
          </a:p>
          <a:p>
            <a:pPr marL="593803" indent="-381731" defTabSz="390213">
              <a:spcBef>
                <a:spcPts val="1547"/>
              </a:spcBef>
              <a:defRPr sz="3989"/>
            </a:pPr>
            <a:r>
              <a:rPr sz="2250" dirty="0"/>
              <a:t>In crowdsourcing markets, verifying the correct answer is sometimes as costly as producing it.</a:t>
            </a:r>
          </a:p>
          <a:p>
            <a:pPr marL="593803" indent="-381731" defTabSz="390213">
              <a:spcBef>
                <a:spcPts val="1547"/>
              </a:spcBef>
              <a:defRPr sz="3989"/>
            </a:pPr>
            <a:r>
              <a:rPr sz="2250" dirty="0"/>
              <a:t>This has the potential to significantly reduce participation and/or accuracy of reviews</a:t>
            </a:r>
          </a:p>
        </p:txBody>
      </p:sp>
    </p:spTree>
    <p:extLst>
      <p:ext uri="{BB962C8B-B14F-4D97-AF65-F5344CB8AC3E}">
        <p14:creationId xmlns:p14="http://schemas.microsoft.com/office/powerpoint/2010/main" val="10528679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hallenges for Crowdsourcing Marke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37463">
              <a:defRPr sz="7728"/>
            </a:lvl1pPr>
          </a:lstStyle>
          <a:p>
            <a:r>
              <a:rPr sz="2812" dirty="0"/>
              <a:t>Challenges for Crowdsourcing Markets</a:t>
            </a:r>
          </a:p>
        </p:txBody>
      </p:sp>
      <p:sp>
        <p:nvSpPr>
          <p:cNvPr id="285" name="No &quot;price premium&quot; for high quality workers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606304" indent="-389767" defTabSz="398428">
              <a:spcBef>
                <a:spcPts val="1617"/>
              </a:spcBef>
              <a:defRPr sz="4074"/>
            </a:pPr>
            <a:r>
              <a:rPr sz="2250" dirty="0"/>
              <a:t>No "price premium" for high quality workers</a:t>
            </a:r>
          </a:p>
          <a:p>
            <a:pPr marL="606304" indent="-389767" defTabSz="398428">
              <a:spcBef>
                <a:spcPts val="1617"/>
              </a:spcBef>
              <a:defRPr sz="4074"/>
            </a:pPr>
            <a:r>
              <a:rPr sz="2250" dirty="0"/>
              <a:t>In e-commerce markets, sellers with a good reputation can sell their goods at a relatively high price (premium) </a:t>
            </a:r>
          </a:p>
          <a:p>
            <a:pPr marL="606304" indent="-389767" defTabSz="398428">
              <a:spcBef>
                <a:spcPts val="1617"/>
              </a:spcBef>
              <a:defRPr sz="4074"/>
            </a:pPr>
            <a:r>
              <a:rPr sz="2250" dirty="0"/>
              <a:t>In crowdsourcing, the requester sets the price, and this is typically the same for all workers</a:t>
            </a:r>
          </a:p>
        </p:txBody>
      </p:sp>
    </p:spTree>
    <p:extLst>
      <p:ext uri="{BB962C8B-B14F-4D97-AF65-F5344CB8AC3E}">
        <p14:creationId xmlns:p14="http://schemas.microsoft.com/office/powerpoint/2010/main" val="1591330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ros and Cons of MTurk’s reputation syst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08254">
              <a:defRPr sz="7308"/>
            </a:lvl1pPr>
          </a:lstStyle>
          <a:p>
            <a:r>
              <a:rPr sz="2812" dirty="0"/>
              <a:t>Pros and Cons of </a:t>
            </a:r>
            <a:r>
              <a:rPr sz="2812" dirty="0" err="1"/>
              <a:t>MTurk’s</a:t>
            </a:r>
            <a:r>
              <a:rPr sz="2812" dirty="0"/>
              <a:t> reputation system</a:t>
            </a:r>
          </a:p>
        </p:txBody>
      </p:sp>
      <p:graphicFrame>
        <p:nvGraphicFramePr>
          <p:cNvPr id="5" name="Table">
            <a:extLst>
              <a:ext uri="{FF2B5EF4-FFF2-40B4-BE49-F238E27FC236}">
                <a16:creationId xmlns:a16="http://schemas.microsoft.com/office/drawing/2014/main" id="{3153ADB6-8C36-8E48-B4F4-09B141B404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2142861"/>
              </p:ext>
            </p:extLst>
          </p:nvPr>
        </p:nvGraphicFramePr>
        <p:xfrm>
          <a:off x="400050" y="1347788"/>
          <a:ext cx="8777883" cy="4741999"/>
        </p:xfrm>
        <a:graphic>
          <a:graphicData uri="http://schemas.openxmlformats.org/drawingml/2006/table">
            <a:tbl>
              <a:tblPr/>
              <a:tblGrid>
                <a:gridCol w="44556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2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920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300" b="1" dirty="0">
                          <a:latin typeface="+mn-lt"/>
                          <a:ea typeface="Helvetica Neue Light"/>
                          <a:cs typeface="Helvetica Neue Light"/>
                          <a:sym typeface="Helvetica Neue Light"/>
                        </a:rPr>
                        <a:t>Pros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300" b="1" dirty="0">
                          <a:latin typeface="+mn-lt"/>
                          <a:ea typeface="Helvetica Neue Light"/>
                          <a:cs typeface="Helvetica Neue Light"/>
                          <a:sym typeface="Helvetica Neue Light"/>
                        </a:rPr>
                        <a:t>Cons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6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300">
                          <a:latin typeface="+mn-lt"/>
                          <a:ea typeface="Helvetica Neue Light"/>
                          <a:cs typeface="Helvetica Neue Light"/>
                          <a:sym typeface="Helvetica Neue Light"/>
                        </a:rPr>
                        <a:t>Gives a bit information about what other Requesters thought of a Worker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300" dirty="0">
                          <a:latin typeface="+mn-lt"/>
                          <a:ea typeface="Helvetica Neue Light"/>
                          <a:cs typeface="Helvetica Neue Light"/>
                          <a:sym typeface="Helvetica Neue Light"/>
                        </a:rPr>
                        <a:t>Reasons for rejections not shared; Weights all Requesters equally 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53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300">
                          <a:latin typeface="+mn-lt"/>
                          <a:ea typeface="Helvetica Neue Light"/>
                          <a:cs typeface="Helvetica Neue Light"/>
                          <a:sym typeface="Helvetica Neue Light"/>
                        </a:rPr>
                        <a:t>Allows you to select Amazon’s master’s qualification, which is given to experienced Workers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300">
                          <a:latin typeface="+mn-lt"/>
                          <a:ea typeface="Helvetica Neue Light"/>
                          <a:cs typeface="Helvetica Neue Light"/>
                          <a:sym typeface="Helvetica Neue Light"/>
                        </a:rPr>
                        <a:t>It is not clear who gets the master’s qual.  No way to share other qualifications.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138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pPr>
                      <a:endParaRPr sz="2300" dirty="0">
                        <a:latin typeface="+mn-lt"/>
                      </a:endParaRP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300" dirty="0">
                          <a:latin typeface="+mn-lt"/>
                          <a:ea typeface="Helvetica Neue Light"/>
                          <a:cs typeface="Helvetica Neue Light"/>
                          <a:sym typeface="Helvetica Neue Light"/>
                        </a:rPr>
                        <a:t>Asymmetric: applies only to Workers, with no way to rate Requesters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5063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onfederated Tru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812" dirty="0"/>
              <a:t>Confederated Trust</a:t>
            </a:r>
          </a:p>
        </p:txBody>
      </p:sp>
      <p:sp>
        <p:nvSpPr>
          <p:cNvPr id="191" name="Acceptance rate doesn’t show how good a worker is at a particular task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250" dirty="0"/>
              <a:t>Acceptance rate doesn’t show how good a worker is at a particular task</a:t>
            </a:r>
          </a:p>
          <a:p>
            <a:r>
              <a:rPr sz="2250" dirty="0"/>
              <a:t>Qualifications like the “photo moderation master’s” may show this</a:t>
            </a:r>
          </a:p>
          <a:p>
            <a:r>
              <a:rPr sz="2250" dirty="0"/>
              <a:t>However, there is no way to share this information with other requesters</a:t>
            </a:r>
          </a:p>
          <a:p>
            <a:r>
              <a:rPr sz="2250" dirty="0"/>
              <a:t>Lots of reinventing the wheel</a:t>
            </a:r>
          </a:p>
        </p:txBody>
      </p:sp>
    </p:spTree>
    <p:extLst>
      <p:ext uri="{BB962C8B-B14F-4D97-AF65-F5344CB8AC3E}">
        <p14:creationId xmlns:p14="http://schemas.microsoft.com/office/powerpoint/2010/main" val="353104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onfederated Tru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812" dirty="0"/>
              <a:t>Confederated Trust</a:t>
            </a:r>
          </a:p>
        </p:txBody>
      </p:sp>
      <p:sp>
        <p:nvSpPr>
          <p:cNvPr id="194" name="Do you think it would be useful to share qualifications among requesters?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250" dirty="0"/>
              <a:t>Do you think it would be useful to share qualifications among requesters?</a:t>
            </a:r>
          </a:p>
          <a:p>
            <a:r>
              <a:rPr sz="2250" dirty="0"/>
              <a:t>How would you do it?</a:t>
            </a:r>
          </a:p>
        </p:txBody>
      </p:sp>
    </p:spTree>
    <p:extLst>
      <p:ext uri="{BB962C8B-B14F-4D97-AF65-F5344CB8AC3E}">
        <p14:creationId xmlns:p14="http://schemas.microsoft.com/office/powerpoint/2010/main" val="281782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Asymmetric reputation syste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37463">
              <a:defRPr sz="7728"/>
            </a:lvl1pPr>
          </a:lstStyle>
          <a:p>
            <a:r>
              <a:rPr sz="2812" dirty="0"/>
              <a:t>Asymmetric reputation systems</a:t>
            </a:r>
          </a:p>
        </p:txBody>
      </p:sp>
      <p:sp>
        <p:nvSpPr>
          <p:cNvPr id="197" name="No way for Turkers to rate requesters, and see beforehand who is scrupulous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250" dirty="0"/>
              <a:t>No way for </a:t>
            </a:r>
            <a:r>
              <a:rPr sz="2250" dirty="0" err="1"/>
              <a:t>Turkers</a:t>
            </a:r>
            <a:r>
              <a:rPr sz="2250" dirty="0"/>
              <a:t> to rate requesters, and see beforehand who is scrupulous</a:t>
            </a:r>
          </a:p>
          <a:p>
            <a:r>
              <a:rPr sz="2250" dirty="0" err="1"/>
              <a:t>Turkers</a:t>
            </a:r>
            <a:r>
              <a:rPr sz="2250" dirty="0"/>
              <a:t> have built their own external tools for this like </a:t>
            </a:r>
            <a:r>
              <a:rPr sz="2250" dirty="0" err="1"/>
              <a:t>TurkOpticon</a:t>
            </a:r>
            <a:endParaRPr sz="2250" dirty="0"/>
          </a:p>
          <a:p>
            <a:r>
              <a:rPr sz="2250" dirty="0"/>
              <a:t>No way to see whether a </a:t>
            </a:r>
            <a:r>
              <a:rPr sz="2250" dirty="0" err="1"/>
              <a:t>Turkers</a:t>
            </a:r>
            <a:r>
              <a:rPr sz="2250" dirty="0"/>
              <a:t> high rating comes from good Requesters</a:t>
            </a:r>
          </a:p>
        </p:txBody>
      </p:sp>
    </p:spTree>
    <p:extLst>
      <p:ext uri="{BB962C8B-B14F-4D97-AF65-F5344CB8AC3E}">
        <p14:creationId xmlns:p14="http://schemas.microsoft.com/office/powerpoint/2010/main" val="3052759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turkopticon-bad-requester.png" descr="turkopticon-bad-reques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555" y="-6929437"/>
            <a:ext cx="16131333" cy="95904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droppedImage.png" descr="dropped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555" y="2661047"/>
            <a:ext cx="12305109" cy="490726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2454054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qualitative v quantitativ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54990">
              <a:defRPr sz="7979"/>
            </a:lvl1pPr>
          </a:lstStyle>
          <a:p>
            <a:r>
              <a:rPr lang="en-US" sz="2812" dirty="0"/>
              <a:t>Qualitative v Quantitative</a:t>
            </a:r>
            <a:endParaRPr sz="2812" dirty="0"/>
          </a:p>
        </p:txBody>
      </p:sp>
      <p:graphicFrame>
        <p:nvGraphicFramePr>
          <p:cNvPr id="203" name="Table"/>
          <p:cNvGraphicFramePr/>
          <p:nvPr>
            <p:extLst>
              <p:ext uri="{D42A27DB-BD31-4B8C-83A1-F6EECF244321}">
                <p14:modId xmlns:p14="http://schemas.microsoft.com/office/powerpoint/2010/main" val="3861220587"/>
              </p:ext>
            </p:extLst>
          </p:nvPr>
        </p:nvGraphicFramePr>
        <p:xfrm>
          <a:off x="2021729" y="1137177"/>
          <a:ext cx="8148542" cy="5087808"/>
        </p:xfrm>
        <a:graphic>
          <a:graphicData uri="http://schemas.openxmlformats.org/drawingml/2006/table">
            <a:tbl>
              <a:tblPr/>
              <a:tblGrid>
                <a:gridCol w="3740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8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01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7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TurkOpticon's qualitative 
attributes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7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CrowdWorker's quantitative equivalents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0138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5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pPr>
                      <a:r>
                        <a:rPr sz="17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promptness: </a:t>
                      </a:r>
                      <a:r>
                        <a:rPr sz="1700"/>
                        <a:t>How promptly has this requester approved your work and paid?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5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pPr>
                      <a:r>
                        <a:rPr sz="17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Expected time to payment:</a:t>
                      </a:r>
                      <a:r>
                        <a:rPr sz="1700"/>
                        <a:t> On average, how much time elapses between submitting work to this Requester and receiving payment?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761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5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pPr>
                      <a:r>
                        <a:rPr sz="17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generosity: </a:t>
                      </a:r>
                      <a:r>
                        <a:rPr sz="1700"/>
                        <a:t>How well has this requester paid for the amount of time their HITs take?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5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pPr>
                      <a:r>
                        <a:rPr sz="17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Average hourly rate:</a:t>
                      </a:r>
                      <a:r>
                        <a:rPr sz="1700"/>
                        <a:t> What is the average hourly rate that other Turker make when they do this requester's HITs?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4669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5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pPr>
                      <a:r>
                        <a:rPr sz="17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fairness: </a:t>
                      </a:r>
                      <a:r>
                        <a:rPr sz="1700"/>
                        <a:t>How fair has this requester been in approving or rejecting your work?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5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pPr>
                      <a:r>
                        <a:rPr sz="17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Approval/rejection rates: </a:t>
                      </a:r>
                      <a:r>
                        <a:rPr sz="1700"/>
                        <a:t>What percent of assignments does this Requester approve? What percent of first-time Workers get any work rejected?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761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5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pPr>
                      <a:r>
                        <a:rPr sz="1700" b="1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communicativity</a:t>
                      </a:r>
                      <a:r>
                        <a:rPr sz="17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: </a:t>
                      </a:r>
                      <a:r>
                        <a:rPr sz="1700" dirty="0"/>
                        <a:t>How responsive has this requester been to communications or concerns you have raised?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5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pPr>
                      <a:r>
                        <a:rPr sz="17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Reasons for rejection: </a:t>
                      </a:r>
                      <a:r>
                        <a:rPr sz="1700" dirty="0"/>
                        <a:t>Archive of all of the reasons for Workers being rejected or blocked by this Requester. 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4289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rgbClr val="3A2F2A"/>
      </a:dk1>
      <a:lt1>
        <a:srgbClr val="F7FBF9"/>
      </a:lt1>
      <a:dk2>
        <a:srgbClr val="715E4A"/>
      </a:dk2>
      <a:lt2>
        <a:srgbClr val="D3DCD5"/>
      </a:lt2>
      <a:accent1>
        <a:srgbClr val="C07E7F"/>
      </a:accent1>
      <a:accent2>
        <a:srgbClr val="EEB9A6"/>
      </a:accent2>
      <a:accent3>
        <a:srgbClr val="9EB1BA"/>
      </a:accent3>
      <a:accent4>
        <a:srgbClr val="DF9996"/>
      </a:accent4>
      <a:accent5>
        <a:srgbClr val="F4CFA1"/>
      </a:accent5>
      <a:accent6>
        <a:srgbClr val="D7AB8C"/>
      </a:accent6>
      <a:hlink>
        <a:srgbClr val="C17D7D"/>
      </a:hlink>
      <a:folHlink>
        <a:srgbClr val="F4D0A2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29136DA-BEDC-D94F-A224-C9A6A71F0CA6}" vid="{1117A8DA-96FA-C245-A706-DA85DA53C2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</TotalTime>
  <Words>1527</Words>
  <Application>Microsoft Macintosh PowerPoint</Application>
  <PresentationFormat>Widescreen</PresentationFormat>
  <Paragraphs>205</Paragraphs>
  <Slides>32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Helvetica Neue</vt:lpstr>
      <vt:lpstr>Helvetica Neue Light</vt:lpstr>
      <vt:lpstr>Open Sans</vt:lpstr>
      <vt:lpstr>Open Sans SemiBold</vt:lpstr>
      <vt:lpstr>Office Theme</vt:lpstr>
      <vt:lpstr>Quality Control part 2</vt:lpstr>
      <vt:lpstr>Different Mechanisms for Quality Control</vt:lpstr>
      <vt:lpstr>Reputation systems</vt:lpstr>
      <vt:lpstr>Pros and Cons of MTurk’s reputation system</vt:lpstr>
      <vt:lpstr>Confederated Trust</vt:lpstr>
      <vt:lpstr>Confederated Trust</vt:lpstr>
      <vt:lpstr>Asymmetric reputation systems</vt:lpstr>
      <vt:lpstr>PowerPoint Presentation</vt:lpstr>
      <vt:lpstr>Qualitative v Quantitative</vt:lpstr>
      <vt:lpstr>Amazon’s other reputation system</vt:lpstr>
      <vt:lpstr>Feedback from buyers</vt:lpstr>
      <vt:lpstr>PowerPoint Presentation</vt:lpstr>
      <vt:lpstr>PowerPoint Presentation</vt:lpstr>
      <vt:lpstr>PowerPoint Presentation</vt:lpstr>
      <vt:lpstr>What are the economic implications of poor feedback?</vt:lpstr>
      <vt:lpstr>Price premium</vt:lpstr>
      <vt:lpstr>Data-driven analysis</vt:lpstr>
      <vt:lpstr>Data-driven analysis</vt:lpstr>
      <vt:lpstr>NLP + Economics</vt:lpstr>
      <vt:lpstr>Method</vt:lpstr>
      <vt:lpstr>Method</vt:lpstr>
      <vt:lpstr>Highest scoring phrases</vt:lpstr>
      <vt:lpstr>Predicting the merchant who makes the sale</vt:lpstr>
      <vt:lpstr>Challenges for Reputation Systems</vt:lpstr>
      <vt:lpstr>Insufficient participation</vt:lpstr>
      <vt:lpstr>Overwhelmingly positive feedback</vt:lpstr>
      <vt:lpstr>Dishonest reports</vt:lpstr>
      <vt:lpstr>Identity changes</vt:lpstr>
      <vt:lpstr>Value imbalance exploitations</vt:lpstr>
      <vt:lpstr>Challenges for Crowdsourcing Markets</vt:lpstr>
      <vt:lpstr>Challenges for Crowdsourcing Markets</vt:lpstr>
      <vt:lpstr>Challenges for Crowdsourcing Markets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Quality Control - part 2</dc:title>
  <dc:creator>Callison-Burch, Christopher</dc:creator>
  <cp:lastModifiedBy>Callison-Burch, Christopher</cp:lastModifiedBy>
  <cp:revision>3</cp:revision>
  <dcterms:created xsi:type="dcterms:W3CDTF">2021-03-16T16:46:30Z</dcterms:created>
  <dcterms:modified xsi:type="dcterms:W3CDTF">2021-03-16T17:08:32Z</dcterms:modified>
</cp:coreProperties>
</file>